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Merriweather"/>
      <p:regular r:id="rId15"/>
    </p:embeddedFont>
    <p:embeddedFont>
      <p:font typeface="Merriweather"/>
      <p:regular r:id="rId16"/>
    </p:embeddedFont>
    <p:embeddedFont>
      <p:font typeface="Merriweather"/>
      <p:regular r:id="rId17"/>
    </p:embeddedFont>
    <p:embeddedFont>
      <p:font typeface="Merriweather"/>
      <p:regular r:id="rId18"/>
    </p:embeddedFont>
    <p:embeddedFont>
      <p:font typeface="Merriweather"/>
      <p:regular r:id="rId19"/>
    </p:embeddedFont>
    <p:embeddedFont>
      <p:font typeface="Merriweather"/>
      <p:regular r:id="rId20"/>
    </p:embeddedFont>
    <p:embeddedFont>
      <p:font typeface="Merriweather"/>
      <p:regular r:id="rId21"/>
    </p:embeddedFont>
    <p:embeddedFont>
      <p:font typeface="Merriweather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Relationship Id="rId21" Type="http://schemas.openxmlformats.org/officeDocument/2006/relationships/font" Target="fonts/font7.fntdata"/><Relationship Id="rId22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slideLayout" Target="../slideLayouts/slideLayout7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slideLayout" Target="../slideLayouts/slideLayout8.xml"/><Relationship Id="rId7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slideLayout" Target="../slideLayouts/slideLayout9.xml"/><Relationship Id="rId4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3798" y="2597110"/>
            <a:ext cx="6170771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Node.js 모듈화 개요</a:t>
            </a:r>
            <a:endParaRPr lang="en-US" sz="4850" dirty="0"/>
          </a:p>
        </p:txBody>
      </p:sp>
      <p:sp>
        <p:nvSpPr>
          <p:cNvPr id="4" name="Text 1"/>
          <p:cNvSpPr/>
          <p:nvPr/>
        </p:nvSpPr>
        <p:spPr>
          <a:xfrm>
            <a:off x="863798" y="3738563"/>
            <a:ext cx="7416403" cy="11844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Node.js는 JavaScript 기반의 런타임 환경으로, 모듈화를 통해 효율적인 애플리케이션 개발이 가능합니다. 이 섹션에서는 Node.js 모듈화의 기본 개요와 특징을 살펴봅니다.</a:t>
            </a:r>
            <a:endParaRPr lang="en-US" sz="1900" dirty="0"/>
          </a:p>
        </p:txBody>
      </p:sp>
      <p:sp>
        <p:nvSpPr>
          <p:cNvPr id="5" name="Shape 2"/>
          <p:cNvSpPr/>
          <p:nvPr/>
        </p:nvSpPr>
        <p:spPr>
          <a:xfrm>
            <a:off x="863798" y="5219105"/>
            <a:ext cx="394930" cy="394930"/>
          </a:xfrm>
          <a:prstGeom prst="roundRect">
            <a:avLst>
              <a:gd name="adj" fmla="val 23151155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418" y="5226725"/>
            <a:ext cx="379690" cy="37969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382078" y="5200650"/>
            <a:ext cx="1954411" cy="4318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400" b="1" dirty="0">
                <a:solidFill>
                  <a:srgbClr val="E2E6E9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작성자: 민석 서</a:t>
            </a:r>
            <a:endParaRPr lang="en-US" sz="24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198" y="1178600"/>
            <a:ext cx="6170771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모듈화의 필요성</a:t>
            </a:r>
            <a:endParaRPr lang="en-US" sz="4850" dirty="0"/>
          </a:p>
        </p:txBody>
      </p:sp>
      <p:sp>
        <p:nvSpPr>
          <p:cNvPr id="4" name="Shape 1"/>
          <p:cNvSpPr/>
          <p:nvPr/>
        </p:nvSpPr>
        <p:spPr>
          <a:xfrm>
            <a:off x="6350198" y="2320052"/>
            <a:ext cx="3584853" cy="2242066"/>
          </a:xfrm>
          <a:prstGeom prst="roundRect">
            <a:avLst>
              <a:gd name="adj" fmla="val 4624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612255" y="2582108"/>
            <a:ext cx="3060740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확장성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6612255" y="3115628"/>
            <a:ext cx="3060740" cy="11844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모듈화를 통해 코드를 구조화하면 프로젝트 규모가 커져도 관리가 수월합니다.</a:t>
            </a:r>
            <a:endParaRPr lang="en-US" sz="1900" dirty="0"/>
          </a:p>
        </p:txBody>
      </p:sp>
      <p:sp>
        <p:nvSpPr>
          <p:cNvPr id="7" name="Shape 4"/>
          <p:cNvSpPr/>
          <p:nvPr/>
        </p:nvSpPr>
        <p:spPr>
          <a:xfrm>
            <a:off x="10181868" y="2320052"/>
            <a:ext cx="3584853" cy="2242066"/>
          </a:xfrm>
          <a:prstGeom prst="roundRect">
            <a:avLst>
              <a:gd name="adj" fmla="val 4624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443924" y="2582108"/>
            <a:ext cx="3060740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재사용성</a:t>
            </a:r>
            <a:endParaRPr lang="en-US" sz="2400" dirty="0"/>
          </a:p>
        </p:txBody>
      </p:sp>
      <p:sp>
        <p:nvSpPr>
          <p:cNvPr id="9" name="Text 6"/>
          <p:cNvSpPr/>
          <p:nvPr/>
        </p:nvSpPr>
        <p:spPr>
          <a:xfrm>
            <a:off x="10443924" y="3115628"/>
            <a:ext cx="3060740" cy="11844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모듈화된 코드는 다른 프로젝트에서 손쉽게 재사용할 수 있습니다.</a:t>
            </a:r>
            <a:endParaRPr lang="en-US" sz="1900" dirty="0"/>
          </a:p>
        </p:txBody>
      </p:sp>
      <p:sp>
        <p:nvSpPr>
          <p:cNvPr id="10" name="Shape 7"/>
          <p:cNvSpPr/>
          <p:nvPr/>
        </p:nvSpPr>
        <p:spPr>
          <a:xfrm>
            <a:off x="6350198" y="4808934"/>
            <a:ext cx="3584853" cy="2242066"/>
          </a:xfrm>
          <a:prstGeom prst="roundRect">
            <a:avLst>
              <a:gd name="adj" fmla="val 4624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612255" y="5070991"/>
            <a:ext cx="3060740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유지보수</a:t>
            </a:r>
            <a:endParaRPr lang="en-US" sz="2400" dirty="0"/>
          </a:p>
        </p:txBody>
      </p:sp>
      <p:sp>
        <p:nvSpPr>
          <p:cNvPr id="12" name="Text 9"/>
          <p:cNvSpPr/>
          <p:nvPr/>
        </p:nvSpPr>
        <p:spPr>
          <a:xfrm>
            <a:off x="6612255" y="5604510"/>
            <a:ext cx="3060740" cy="11844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모듈화된 코드는 개별적으로 관리할 수 있어 문제 해결이 용이합니다.</a:t>
            </a:r>
            <a:endParaRPr lang="en-US" sz="1900" dirty="0"/>
          </a:p>
        </p:txBody>
      </p:sp>
      <p:sp>
        <p:nvSpPr>
          <p:cNvPr id="13" name="Shape 10"/>
          <p:cNvSpPr/>
          <p:nvPr/>
        </p:nvSpPr>
        <p:spPr>
          <a:xfrm>
            <a:off x="10181868" y="4808934"/>
            <a:ext cx="3584853" cy="2242066"/>
          </a:xfrm>
          <a:prstGeom prst="roundRect">
            <a:avLst>
              <a:gd name="adj" fmla="val 4624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10443924" y="5070991"/>
            <a:ext cx="3060740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가독성</a:t>
            </a:r>
            <a:endParaRPr lang="en-US" sz="2400" dirty="0"/>
          </a:p>
        </p:txBody>
      </p:sp>
      <p:sp>
        <p:nvSpPr>
          <p:cNvPr id="15" name="Text 12"/>
          <p:cNvSpPr/>
          <p:nvPr/>
        </p:nvSpPr>
        <p:spPr>
          <a:xfrm>
            <a:off x="10443924" y="5604510"/>
            <a:ext cx="3060740" cy="11844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모듈화를 통해 코드의 구조와 역할이 명확해져 가독성이 높아집니다.</a:t>
            </a:r>
            <a:endParaRPr lang="en-US" sz="19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8410" y="853797"/>
            <a:ext cx="6014799" cy="7518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900"/>
              </a:lnSpc>
              <a:buNone/>
            </a:pPr>
            <a:r>
              <a:rPr lang="en-US" sz="47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모듈 생성하기</a:t>
            </a:r>
            <a:endParaRPr lang="en-US" sz="4700" dirty="0"/>
          </a:p>
        </p:txBody>
      </p:sp>
      <p:sp>
        <p:nvSpPr>
          <p:cNvPr id="4" name="Shape 1"/>
          <p:cNvSpPr/>
          <p:nvPr/>
        </p:nvSpPr>
        <p:spPr>
          <a:xfrm>
            <a:off x="6674048" y="1966555"/>
            <a:ext cx="30480" cy="5409248"/>
          </a:xfrm>
          <a:prstGeom prst="roundRect">
            <a:avLst>
              <a:gd name="adj" fmla="val 331527"/>
            </a:avLst>
          </a:prstGeom>
          <a:solidFill>
            <a:srgbClr val="194A99"/>
          </a:solidFill>
          <a:ln/>
        </p:spPr>
      </p:sp>
      <p:sp>
        <p:nvSpPr>
          <p:cNvPr id="5" name="Shape 2"/>
          <p:cNvSpPr/>
          <p:nvPr/>
        </p:nvSpPr>
        <p:spPr>
          <a:xfrm>
            <a:off x="6929438" y="2492573"/>
            <a:ext cx="842010" cy="30480"/>
          </a:xfrm>
          <a:prstGeom prst="roundRect">
            <a:avLst>
              <a:gd name="adj" fmla="val 331527"/>
            </a:avLst>
          </a:prstGeom>
          <a:solidFill>
            <a:srgbClr val="194A99"/>
          </a:solidFill>
          <a:ln/>
        </p:spPr>
      </p:sp>
      <p:sp>
        <p:nvSpPr>
          <p:cNvPr id="6" name="Shape 3"/>
          <p:cNvSpPr/>
          <p:nvPr/>
        </p:nvSpPr>
        <p:spPr>
          <a:xfrm>
            <a:off x="6418659" y="2237184"/>
            <a:ext cx="541258" cy="541258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609874" y="2327315"/>
            <a:ext cx="158829" cy="3608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28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1</a:t>
            </a:r>
            <a:endParaRPr lang="en-US" sz="2800" dirty="0"/>
          </a:p>
        </p:txBody>
      </p:sp>
      <p:sp>
        <p:nvSpPr>
          <p:cNvPr id="8" name="Text 5"/>
          <p:cNvSpPr/>
          <p:nvPr/>
        </p:nvSpPr>
        <p:spPr>
          <a:xfrm>
            <a:off x="8012549" y="2207062"/>
            <a:ext cx="3007400" cy="3758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23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1. 모듈 정의</a:t>
            </a:r>
            <a:endParaRPr lang="en-US" sz="2350" dirty="0"/>
          </a:p>
        </p:txBody>
      </p:sp>
      <p:sp>
        <p:nvSpPr>
          <p:cNvPr id="9" name="Text 6"/>
          <p:cNvSpPr/>
          <p:nvPr/>
        </p:nvSpPr>
        <p:spPr>
          <a:xfrm>
            <a:off x="8012549" y="2727246"/>
            <a:ext cx="5775841" cy="7698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모듈은 관련된 변수, 함수, 객체 등을 하나의 단위로 모아놓은 것입니다.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6929438" y="4504134"/>
            <a:ext cx="842010" cy="30480"/>
          </a:xfrm>
          <a:prstGeom prst="roundRect">
            <a:avLst>
              <a:gd name="adj" fmla="val 331527"/>
            </a:avLst>
          </a:prstGeom>
          <a:solidFill>
            <a:srgbClr val="194A99"/>
          </a:solidFill>
          <a:ln/>
        </p:spPr>
      </p:sp>
      <p:sp>
        <p:nvSpPr>
          <p:cNvPr id="11" name="Shape 8"/>
          <p:cNvSpPr/>
          <p:nvPr/>
        </p:nvSpPr>
        <p:spPr>
          <a:xfrm>
            <a:off x="6418659" y="4248745"/>
            <a:ext cx="541258" cy="541258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581299" y="4338876"/>
            <a:ext cx="215860" cy="3608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28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2</a:t>
            </a:r>
            <a:endParaRPr lang="en-US" sz="2800" dirty="0"/>
          </a:p>
        </p:txBody>
      </p:sp>
      <p:sp>
        <p:nvSpPr>
          <p:cNvPr id="13" name="Text 10"/>
          <p:cNvSpPr/>
          <p:nvPr/>
        </p:nvSpPr>
        <p:spPr>
          <a:xfrm>
            <a:off x="8012549" y="4218623"/>
            <a:ext cx="3007400" cy="3758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23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2. 모듈 생성</a:t>
            </a:r>
            <a:endParaRPr lang="en-US" sz="2350" dirty="0"/>
          </a:p>
        </p:txBody>
      </p:sp>
      <p:sp>
        <p:nvSpPr>
          <p:cNvPr id="14" name="Text 11"/>
          <p:cNvSpPr/>
          <p:nvPr/>
        </p:nvSpPr>
        <p:spPr>
          <a:xfrm>
            <a:off x="8012549" y="4738807"/>
            <a:ext cx="5775841" cy="3849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모듈은 일반적으로 하나의 JavaScript 파일로 구현됩니다.</a:t>
            </a:r>
            <a:endParaRPr lang="en-US" sz="1850" dirty="0"/>
          </a:p>
        </p:txBody>
      </p:sp>
      <p:sp>
        <p:nvSpPr>
          <p:cNvPr id="15" name="Shape 12"/>
          <p:cNvSpPr/>
          <p:nvPr/>
        </p:nvSpPr>
        <p:spPr>
          <a:xfrm>
            <a:off x="6929438" y="6130766"/>
            <a:ext cx="842010" cy="30480"/>
          </a:xfrm>
          <a:prstGeom prst="roundRect">
            <a:avLst>
              <a:gd name="adj" fmla="val 331527"/>
            </a:avLst>
          </a:prstGeom>
          <a:solidFill>
            <a:srgbClr val="194A99"/>
          </a:solidFill>
          <a:ln/>
        </p:spPr>
      </p:sp>
      <p:sp>
        <p:nvSpPr>
          <p:cNvPr id="16" name="Shape 13"/>
          <p:cNvSpPr/>
          <p:nvPr/>
        </p:nvSpPr>
        <p:spPr>
          <a:xfrm>
            <a:off x="6418659" y="5875377"/>
            <a:ext cx="541258" cy="541258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6588204" y="5965508"/>
            <a:ext cx="202168" cy="3608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28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3</a:t>
            </a:r>
            <a:endParaRPr lang="en-US" sz="2800" dirty="0"/>
          </a:p>
        </p:txBody>
      </p:sp>
      <p:sp>
        <p:nvSpPr>
          <p:cNvPr id="18" name="Text 15"/>
          <p:cNvSpPr/>
          <p:nvPr/>
        </p:nvSpPr>
        <p:spPr>
          <a:xfrm>
            <a:off x="8012549" y="5845254"/>
            <a:ext cx="3007400" cy="3758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23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3. 모듈 테스트</a:t>
            </a:r>
            <a:endParaRPr lang="en-US" sz="2350" dirty="0"/>
          </a:p>
        </p:txBody>
      </p:sp>
      <p:sp>
        <p:nvSpPr>
          <p:cNvPr id="19" name="Text 16"/>
          <p:cNvSpPr/>
          <p:nvPr/>
        </p:nvSpPr>
        <p:spPr>
          <a:xfrm>
            <a:off x="8012549" y="6365438"/>
            <a:ext cx="5775841" cy="7698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완성된 모듈을 실행해보고 기능을 확인하는 것이 중요합니다.</a:t>
            </a:r>
            <a:endParaRPr lang="en-US" sz="18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2092762"/>
            <a:ext cx="6536412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모듈 내보내기와 가져오기</a:t>
            </a:r>
            <a:endParaRPr lang="en-US" sz="4850" dirty="0"/>
          </a:p>
        </p:txBody>
      </p:sp>
      <p:sp>
        <p:nvSpPr>
          <p:cNvPr id="3" name="Text 1"/>
          <p:cNvSpPr/>
          <p:nvPr/>
        </p:nvSpPr>
        <p:spPr>
          <a:xfrm>
            <a:off x="863798" y="3481030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모듈 내보내기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863798" y="4113371"/>
            <a:ext cx="3898940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모듈 내부의 기능을 외부에서 사용할 수 있도록 내보내기를 합니다.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863798" y="5125045"/>
            <a:ext cx="3898940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module.exports 객체를 사용하여 내보낼 변수, 함수, 객체를 지정합니다.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5372576" y="3481030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모듈 가져오기</a:t>
            </a:r>
            <a:endParaRPr lang="en-US" sz="2400" dirty="0"/>
          </a:p>
        </p:txBody>
      </p:sp>
      <p:sp>
        <p:nvSpPr>
          <p:cNvPr id="7" name="Text 5"/>
          <p:cNvSpPr/>
          <p:nvPr/>
        </p:nvSpPr>
        <p:spPr>
          <a:xfrm>
            <a:off x="5372576" y="4113371"/>
            <a:ext cx="3898940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다른 모듈에서 필요한 기능을 가져오기 위해 require() 함수를 사용합니다.</a:t>
            </a:r>
            <a:endParaRPr lang="en-US" sz="1900" dirty="0"/>
          </a:p>
        </p:txBody>
      </p:sp>
      <p:sp>
        <p:nvSpPr>
          <p:cNvPr id="8" name="Text 6"/>
          <p:cNvSpPr/>
          <p:nvPr/>
        </p:nvSpPr>
        <p:spPr>
          <a:xfrm>
            <a:off x="5372576" y="5125045"/>
            <a:ext cx="3898940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가져온 모듈은 변수에 할당하여 사용할 수 있습니다.</a:t>
            </a:r>
            <a:endParaRPr lang="en-US" sz="1900" dirty="0"/>
          </a:p>
        </p:txBody>
      </p:sp>
      <p:sp>
        <p:nvSpPr>
          <p:cNvPr id="9" name="Text 7"/>
          <p:cNvSpPr/>
          <p:nvPr/>
        </p:nvSpPr>
        <p:spPr>
          <a:xfrm>
            <a:off x="9881354" y="3481030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모듈 구조화</a:t>
            </a:r>
            <a:endParaRPr lang="en-US" sz="2400" dirty="0"/>
          </a:p>
        </p:txBody>
      </p:sp>
      <p:sp>
        <p:nvSpPr>
          <p:cNvPr id="10" name="Text 8"/>
          <p:cNvSpPr/>
          <p:nvPr/>
        </p:nvSpPr>
        <p:spPr>
          <a:xfrm>
            <a:off x="9881354" y="4113371"/>
            <a:ext cx="3898940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모듈을 계층적으로 구조화하면 코드 관리가 수월해집니다.</a:t>
            </a:r>
            <a:endParaRPr lang="en-US" sz="1900" dirty="0"/>
          </a:p>
        </p:txBody>
      </p:sp>
      <p:sp>
        <p:nvSpPr>
          <p:cNvPr id="11" name="Text 9"/>
          <p:cNvSpPr/>
          <p:nvPr/>
        </p:nvSpPr>
        <p:spPr>
          <a:xfrm>
            <a:off x="9881354" y="5125045"/>
            <a:ext cx="3898940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관련 기능을 그룹화하여 모듈화하는 것이 좋습니다.</a:t>
            </a:r>
            <a:endParaRPr lang="en-US" sz="19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308538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3798" y="4088963"/>
            <a:ext cx="6170771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모듈 의존성 관리</a:t>
            </a:r>
            <a:endParaRPr lang="en-US" sz="4850" dirty="0"/>
          </a:p>
        </p:txBody>
      </p:sp>
      <p:sp>
        <p:nvSpPr>
          <p:cNvPr id="4" name="Shape 1"/>
          <p:cNvSpPr/>
          <p:nvPr/>
        </p:nvSpPr>
        <p:spPr>
          <a:xfrm>
            <a:off x="863798" y="5508069"/>
            <a:ext cx="555308" cy="555308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60013" y="5600581"/>
            <a:ext cx="162878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1</a:t>
            </a:r>
            <a:endParaRPr lang="en-US" sz="2900" dirty="0"/>
          </a:p>
        </p:txBody>
      </p:sp>
      <p:sp>
        <p:nvSpPr>
          <p:cNvPr id="6" name="Text 3"/>
          <p:cNvSpPr/>
          <p:nvPr/>
        </p:nvSpPr>
        <p:spPr>
          <a:xfrm>
            <a:off x="1665923" y="5508069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의존성 선언</a:t>
            </a:r>
            <a:endParaRPr lang="en-US" sz="2400" dirty="0"/>
          </a:p>
        </p:txBody>
      </p:sp>
      <p:sp>
        <p:nvSpPr>
          <p:cNvPr id="7" name="Text 4"/>
          <p:cNvSpPr/>
          <p:nvPr/>
        </p:nvSpPr>
        <p:spPr>
          <a:xfrm>
            <a:off x="1665923" y="6041588"/>
            <a:ext cx="3334226" cy="11844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모듈이 다른 모듈을 사용하는 경우, 이를 package.json 파일에 명시해야 합니다.</a:t>
            </a:r>
            <a:endParaRPr lang="en-US" sz="1900" dirty="0"/>
          </a:p>
        </p:txBody>
      </p:sp>
      <p:sp>
        <p:nvSpPr>
          <p:cNvPr id="8" name="Shape 5"/>
          <p:cNvSpPr/>
          <p:nvPr/>
        </p:nvSpPr>
        <p:spPr>
          <a:xfrm>
            <a:off x="5246965" y="5508069"/>
            <a:ext cx="555308" cy="555308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5413891" y="5600581"/>
            <a:ext cx="221456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2</a:t>
            </a:r>
            <a:endParaRPr lang="en-US" sz="2900" dirty="0"/>
          </a:p>
        </p:txBody>
      </p:sp>
      <p:sp>
        <p:nvSpPr>
          <p:cNvPr id="10" name="Text 7"/>
          <p:cNvSpPr/>
          <p:nvPr/>
        </p:nvSpPr>
        <p:spPr>
          <a:xfrm>
            <a:off x="6049089" y="5508069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의존성 설치</a:t>
            </a:r>
            <a:endParaRPr lang="en-US" sz="2400" dirty="0"/>
          </a:p>
        </p:txBody>
      </p:sp>
      <p:sp>
        <p:nvSpPr>
          <p:cNvPr id="11" name="Text 8"/>
          <p:cNvSpPr/>
          <p:nvPr/>
        </p:nvSpPr>
        <p:spPr>
          <a:xfrm>
            <a:off x="6049089" y="6041588"/>
            <a:ext cx="3334226" cy="11844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npm 패키지 관리자를 사용하여 필요한 모듈을 손쉽게 설치할 수 있습니다.</a:t>
            </a:r>
            <a:endParaRPr lang="en-US" sz="1900" dirty="0"/>
          </a:p>
        </p:txBody>
      </p:sp>
      <p:sp>
        <p:nvSpPr>
          <p:cNvPr id="12" name="Shape 9"/>
          <p:cNvSpPr/>
          <p:nvPr/>
        </p:nvSpPr>
        <p:spPr>
          <a:xfrm>
            <a:off x="9630132" y="5508069"/>
            <a:ext cx="555308" cy="555308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9804083" y="5600581"/>
            <a:ext cx="207407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3</a:t>
            </a:r>
            <a:endParaRPr lang="en-US" sz="2900" dirty="0"/>
          </a:p>
        </p:txBody>
      </p:sp>
      <p:sp>
        <p:nvSpPr>
          <p:cNvPr id="14" name="Text 11"/>
          <p:cNvSpPr/>
          <p:nvPr/>
        </p:nvSpPr>
        <p:spPr>
          <a:xfrm>
            <a:off x="10432256" y="5508069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버전 관리</a:t>
            </a:r>
            <a:endParaRPr lang="en-US" sz="2400" dirty="0"/>
          </a:p>
        </p:txBody>
      </p:sp>
      <p:sp>
        <p:nvSpPr>
          <p:cNvPr id="15" name="Text 12"/>
          <p:cNvSpPr/>
          <p:nvPr/>
        </p:nvSpPr>
        <p:spPr>
          <a:xfrm>
            <a:off x="10432256" y="6041588"/>
            <a:ext cx="3334226" cy="11844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의존성 모듈의 버전을 명시하여 안정적인 애플리케이션 개발이 가능합니다.</a:t>
            </a:r>
            <a:endParaRPr lang="en-US" sz="19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3186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6376" y="597098"/>
            <a:ext cx="5428655" cy="678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300"/>
              </a:lnSpc>
              <a:buNone/>
            </a:pPr>
            <a:r>
              <a:rPr lang="en-US" sz="42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모듈 캐싱과 로딩</a:t>
            </a:r>
            <a:endParaRPr lang="en-US" sz="42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6376" y="1601391"/>
            <a:ext cx="542806" cy="54280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46376" y="2361248"/>
            <a:ext cx="2714268" cy="339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모듈 캐싱</a:t>
            </a:r>
            <a:endParaRPr lang="en-US" sz="2100" dirty="0"/>
          </a:p>
        </p:txBody>
      </p:sp>
      <p:sp>
        <p:nvSpPr>
          <p:cNvPr id="6" name="Text 2"/>
          <p:cNvSpPr/>
          <p:nvPr/>
        </p:nvSpPr>
        <p:spPr>
          <a:xfrm>
            <a:off x="6246376" y="2830830"/>
            <a:ext cx="7624048" cy="347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Node.js는 한 번 로딩된 모듈을 캐시에 저장하여 재사용합니다.</a:t>
            </a:r>
            <a:endParaRPr lang="en-US" sz="17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6376" y="3829645"/>
            <a:ext cx="542806" cy="54280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246376" y="4589502"/>
            <a:ext cx="2714268" cy="339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동기/비동기 로딩</a:t>
            </a:r>
            <a:endParaRPr lang="en-US" sz="2100" dirty="0"/>
          </a:p>
        </p:txBody>
      </p:sp>
      <p:sp>
        <p:nvSpPr>
          <p:cNvPr id="9" name="Text 4"/>
          <p:cNvSpPr/>
          <p:nvPr/>
        </p:nvSpPr>
        <p:spPr>
          <a:xfrm>
            <a:off x="6246376" y="5059085"/>
            <a:ext cx="7624048" cy="347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모듈은 필요에 따라 동기 또는 비동기 방식으로 로딩될 수 있습니다.</a:t>
            </a:r>
            <a:endParaRPr lang="en-US" sz="17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6376" y="6057900"/>
            <a:ext cx="542806" cy="54280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246376" y="6817757"/>
            <a:ext cx="2714268" cy="339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순환 의존성</a:t>
            </a:r>
            <a:endParaRPr lang="en-US" sz="2100" dirty="0"/>
          </a:p>
        </p:txBody>
      </p:sp>
      <p:sp>
        <p:nvSpPr>
          <p:cNvPr id="12" name="Text 6"/>
          <p:cNvSpPr/>
          <p:nvPr/>
        </p:nvSpPr>
        <p:spPr>
          <a:xfrm>
            <a:off x="6246376" y="7287339"/>
            <a:ext cx="7624048" cy="347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모듈 간의 순환 의존성은 주의해서 다뤄야 하는 문제입니다.</a:t>
            </a:r>
            <a:endParaRPr lang="en-US" sz="17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83419" y="538520"/>
            <a:ext cx="4882277" cy="6103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800"/>
              </a:lnSpc>
              <a:buNone/>
            </a:pPr>
            <a:r>
              <a:rPr lang="en-US" sz="38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코어 모듈 살펴보기</a:t>
            </a:r>
            <a:endParaRPr lang="en-US" sz="38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419" y="1441728"/>
            <a:ext cx="976432" cy="156233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952744" y="1636990"/>
            <a:ext cx="2441138" cy="305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파일 시스템</a:t>
            </a:r>
            <a:endParaRPr lang="en-US" sz="1900" dirty="0"/>
          </a:p>
        </p:txBody>
      </p:sp>
      <p:sp>
        <p:nvSpPr>
          <p:cNvPr id="6" name="Text 2"/>
          <p:cNvSpPr/>
          <p:nvPr/>
        </p:nvSpPr>
        <p:spPr>
          <a:xfrm>
            <a:off x="1952744" y="2059186"/>
            <a:ext cx="6507837" cy="3124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파일과 디렉토리를 다루는 fs 모듈</a:t>
            </a:r>
            <a:endParaRPr lang="en-US" sz="15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419" y="3004066"/>
            <a:ext cx="976432" cy="156233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952744" y="3199328"/>
            <a:ext cx="2441138" cy="305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네트워킹</a:t>
            </a:r>
            <a:endParaRPr lang="en-US" sz="1900" dirty="0"/>
          </a:p>
        </p:txBody>
      </p:sp>
      <p:sp>
        <p:nvSpPr>
          <p:cNvPr id="9" name="Text 4"/>
          <p:cNvSpPr/>
          <p:nvPr/>
        </p:nvSpPr>
        <p:spPr>
          <a:xfrm>
            <a:off x="1952744" y="3621524"/>
            <a:ext cx="6507837" cy="3124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네트워크 기능을 제공하는 http, net 모듈</a:t>
            </a:r>
            <a:endParaRPr lang="en-US" sz="15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419" y="4566404"/>
            <a:ext cx="976432" cy="156233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952744" y="4761667"/>
            <a:ext cx="2441138" cy="305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유틸리티</a:t>
            </a:r>
            <a:endParaRPr lang="en-US" sz="1900" dirty="0"/>
          </a:p>
        </p:txBody>
      </p:sp>
      <p:sp>
        <p:nvSpPr>
          <p:cNvPr id="12" name="Text 6"/>
          <p:cNvSpPr/>
          <p:nvPr/>
        </p:nvSpPr>
        <p:spPr>
          <a:xfrm>
            <a:off x="1952744" y="5183862"/>
            <a:ext cx="6507837" cy="3124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다양한 유틸리티 기능을 제공하는 util 모듈</a:t>
            </a:r>
            <a:endParaRPr lang="en-US" sz="150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419" y="6128742"/>
            <a:ext cx="976432" cy="1562338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952744" y="6324005"/>
            <a:ext cx="2441138" cy="305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프로세스 관리</a:t>
            </a:r>
            <a:endParaRPr lang="en-US" sz="1900" dirty="0"/>
          </a:p>
        </p:txBody>
      </p:sp>
      <p:sp>
        <p:nvSpPr>
          <p:cNvPr id="15" name="Text 8"/>
          <p:cNvSpPr/>
          <p:nvPr/>
        </p:nvSpPr>
        <p:spPr>
          <a:xfrm>
            <a:off x="1952744" y="6746200"/>
            <a:ext cx="6507837" cy="3124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프로세스를 다루는 process 모듈</a:t>
            </a:r>
            <a:endParaRPr lang="en-US" sz="15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9144000" y="0"/>
            <a:ext cx="5486400" cy="8229600"/>
          </a:xfrm>
          <a:prstGeom prst="rect">
            <a:avLst/>
          </a:prstGeom>
          <a:solidFill>
            <a:srgbClr val="E5E0DF"/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8552" y="1002149"/>
            <a:ext cx="7546896" cy="14258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모듈화를 통한 확장성 및 유지보수성 향상</a:t>
            </a:r>
            <a:endParaRPr lang="en-US" sz="4450" dirty="0"/>
          </a:p>
        </p:txBody>
      </p:sp>
      <p:sp>
        <p:nvSpPr>
          <p:cNvPr id="6" name="Shape 2"/>
          <p:cNvSpPr/>
          <p:nvPr/>
        </p:nvSpPr>
        <p:spPr>
          <a:xfrm>
            <a:off x="798552" y="2770227"/>
            <a:ext cx="7546896" cy="4457105"/>
          </a:xfrm>
          <a:prstGeom prst="roundRect">
            <a:avLst>
              <a:gd name="adj" fmla="val 2150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7" name="Shape 3"/>
          <p:cNvSpPr/>
          <p:nvPr/>
        </p:nvSpPr>
        <p:spPr>
          <a:xfrm>
            <a:off x="806172" y="2777847"/>
            <a:ext cx="7531656" cy="1384340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8" name="Text 4"/>
          <p:cNvSpPr/>
          <p:nvPr/>
        </p:nvSpPr>
        <p:spPr>
          <a:xfrm>
            <a:off x="1034296" y="2922270"/>
            <a:ext cx="3305770" cy="365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확장성</a:t>
            </a:r>
            <a:endParaRPr lang="en-US" sz="1750" dirty="0"/>
          </a:p>
        </p:txBody>
      </p:sp>
      <p:sp>
        <p:nvSpPr>
          <p:cNvPr id="9" name="Text 5"/>
          <p:cNvSpPr/>
          <p:nvPr/>
        </p:nvSpPr>
        <p:spPr>
          <a:xfrm>
            <a:off x="4803934" y="2922270"/>
            <a:ext cx="3305770" cy="10954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모듈화를 통해 프로젝트 규모에 맞추어 코드를 추가/변경할 수 있습니다.</a:t>
            </a:r>
            <a:endParaRPr lang="en-US" sz="1750" dirty="0"/>
          </a:p>
        </p:txBody>
      </p:sp>
      <p:sp>
        <p:nvSpPr>
          <p:cNvPr id="10" name="Shape 6"/>
          <p:cNvSpPr/>
          <p:nvPr/>
        </p:nvSpPr>
        <p:spPr>
          <a:xfrm>
            <a:off x="806172" y="4162187"/>
            <a:ext cx="7531656" cy="1019175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1" name="Text 7"/>
          <p:cNvSpPr/>
          <p:nvPr/>
        </p:nvSpPr>
        <p:spPr>
          <a:xfrm>
            <a:off x="1034296" y="4306610"/>
            <a:ext cx="3305770" cy="365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유지보수성</a:t>
            </a:r>
            <a:endParaRPr lang="en-US" sz="1750" dirty="0"/>
          </a:p>
        </p:txBody>
      </p:sp>
      <p:sp>
        <p:nvSpPr>
          <p:cNvPr id="12" name="Text 8"/>
          <p:cNvSpPr/>
          <p:nvPr/>
        </p:nvSpPr>
        <p:spPr>
          <a:xfrm>
            <a:off x="4803934" y="4306610"/>
            <a:ext cx="3305770" cy="7303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모듈화된 코드는 개별적으로 관리할 수 있어 문제 해결이 용이합니다.</a:t>
            </a:r>
            <a:endParaRPr lang="en-US" sz="1750" dirty="0"/>
          </a:p>
        </p:txBody>
      </p:sp>
      <p:sp>
        <p:nvSpPr>
          <p:cNvPr id="13" name="Shape 9"/>
          <p:cNvSpPr/>
          <p:nvPr/>
        </p:nvSpPr>
        <p:spPr>
          <a:xfrm>
            <a:off x="806172" y="5181362"/>
            <a:ext cx="7531656" cy="101917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4" name="Text 10"/>
          <p:cNvSpPr/>
          <p:nvPr/>
        </p:nvSpPr>
        <p:spPr>
          <a:xfrm>
            <a:off x="1034296" y="5325785"/>
            <a:ext cx="3305770" cy="365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재사용성</a:t>
            </a:r>
            <a:endParaRPr lang="en-US" sz="1750" dirty="0"/>
          </a:p>
        </p:txBody>
      </p:sp>
      <p:sp>
        <p:nvSpPr>
          <p:cNvPr id="15" name="Text 11"/>
          <p:cNvSpPr/>
          <p:nvPr/>
        </p:nvSpPr>
        <p:spPr>
          <a:xfrm>
            <a:off x="4803934" y="5325785"/>
            <a:ext cx="3305770" cy="7303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모듈화된 코드는 다른 프로젝트에서 손쉽게 재사용할 수 있습니다.</a:t>
            </a:r>
            <a:endParaRPr lang="en-US" sz="1750" dirty="0"/>
          </a:p>
        </p:txBody>
      </p:sp>
      <p:sp>
        <p:nvSpPr>
          <p:cNvPr id="16" name="Shape 12"/>
          <p:cNvSpPr/>
          <p:nvPr/>
        </p:nvSpPr>
        <p:spPr>
          <a:xfrm>
            <a:off x="806172" y="6200537"/>
            <a:ext cx="7531656" cy="1019175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7" name="Text 13"/>
          <p:cNvSpPr/>
          <p:nvPr/>
        </p:nvSpPr>
        <p:spPr>
          <a:xfrm>
            <a:off x="1034296" y="6344960"/>
            <a:ext cx="3305770" cy="365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가독성</a:t>
            </a:r>
            <a:endParaRPr lang="en-US" sz="1750" dirty="0"/>
          </a:p>
        </p:txBody>
      </p:sp>
      <p:sp>
        <p:nvSpPr>
          <p:cNvPr id="18" name="Text 14"/>
          <p:cNvSpPr/>
          <p:nvPr/>
        </p:nvSpPr>
        <p:spPr>
          <a:xfrm>
            <a:off x="4803934" y="6344960"/>
            <a:ext cx="3305770" cy="7303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모듈화를 통해 코드의 구조와 역할이 명확해져 가독성이 높아집니다.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2024-11-04T13:54:21Z</dcterms:created>
  <dcterms:modified xsi:type="dcterms:W3CDTF">2024-11-04T13:54:21Z</dcterms:modified>
</cp:coreProperties>
</file>